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8"/>
  </p:notesMasterIdLst>
  <p:sldIdLst>
    <p:sldId id="266" r:id="rId2"/>
    <p:sldId id="272" r:id="rId3"/>
    <p:sldId id="278" r:id="rId4"/>
    <p:sldId id="279" r:id="rId5"/>
    <p:sldId id="281" r:id="rId6"/>
    <p:sldId id="268"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2F64"/>
    <a:srgbClr val="000099"/>
    <a:srgbClr val="150860"/>
    <a:srgbClr val="1C1573"/>
    <a:srgbClr val="283E84"/>
    <a:srgbClr val="211D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6305" autoAdjust="0"/>
  </p:normalViewPr>
  <p:slideViewPr>
    <p:cSldViewPr>
      <p:cViewPr varScale="1">
        <p:scale>
          <a:sx n="66" d="100"/>
          <a:sy n="66" d="100"/>
        </p:scale>
        <p:origin x="792"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BE1A3C-79C5-4915-A200-F169B12F561B}" type="datetimeFigureOut">
              <a:rPr lang="en-IN" smtClean="0"/>
              <a:t>18-01-2022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445808-6EFD-40BA-B4BF-684B2CD68DCD}" type="slidenum">
              <a:rPr lang="en-IN" smtClean="0"/>
              <a:t>‹#›</a:t>
            </a:fld>
            <a:endParaRPr lang="en-IN"/>
          </a:p>
        </p:txBody>
      </p:sp>
    </p:spTree>
    <p:extLst>
      <p:ext uri="{BB962C8B-B14F-4D97-AF65-F5344CB8AC3E}">
        <p14:creationId xmlns:p14="http://schemas.microsoft.com/office/powerpoint/2010/main" val="805984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66445808-6EFD-40BA-B4BF-684B2CD68DCD}" type="slidenum">
              <a:rPr lang="en-IN" smtClean="0"/>
              <a:t>1</a:t>
            </a:fld>
            <a:endParaRPr lang="en-IN"/>
          </a:p>
        </p:txBody>
      </p:sp>
    </p:spTree>
    <p:extLst>
      <p:ext uri="{BB962C8B-B14F-4D97-AF65-F5344CB8AC3E}">
        <p14:creationId xmlns:p14="http://schemas.microsoft.com/office/powerpoint/2010/main" val="12968667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normAutofit/>
          </a:bodyPr>
          <a:lstStyle/>
          <a:p>
            <a:r>
              <a:rPr lang="en-US" dirty="0">
                <a:solidFill>
                  <a:schemeClr val="accent5">
                    <a:lumMod val="40000"/>
                    <a:lumOff val="60000"/>
                  </a:schemeClr>
                </a:solidFill>
              </a:rPr>
              <a:t>Contributing to </a:t>
            </a:r>
            <a:r>
              <a:rPr lang="en-US" dirty="0" smtClean="0">
                <a:solidFill>
                  <a:schemeClr val="accent5">
                    <a:lumMod val="40000"/>
                    <a:lumOff val="60000"/>
                  </a:schemeClr>
                </a:solidFill>
              </a:rPr>
              <a:t>OSS </a:t>
            </a:r>
            <a:r>
              <a:rPr lang="en-US" dirty="0">
                <a:solidFill>
                  <a:schemeClr val="accent5">
                    <a:lumMod val="40000"/>
                    <a:lumOff val="60000"/>
                  </a:schemeClr>
                </a:solidFill>
              </a:rPr>
              <a:t>Projects </a:t>
            </a:r>
            <a:r>
              <a:rPr lang="en-IN" dirty="0">
                <a:solidFill>
                  <a:schemeClr val="accent5">
                    <a:lumMod val="40000"/>
                    <a:lumOff val="60000"/>
                  </a:schemeClr>
                </a:solidFill>
              </a:rPr>
              <a:t>- </a:t>
            </a:r>
            <a:r>
              <a:rPr lang="en-IN" dirty="0" smtClean="0"/>
              <a:t/>
            </a:r>
            <a:br>
              <a:rPr lang="en-IN" dirty="0" smtClean="0"/>
            </a:br>
            <a:r>
              <a:rPr lang="en-IN" dirty="0" smtClean="0"/>
              <a:t>Contribution Models and Roles</a:t>
            </a:r>
            <a:endParaRPr lang="en-IN" dirty="0"/>
          </a:p>
        </p:txBody>
      </p:sp>
      <p:sp>
        <p:nvSpPr>
          <p:cNvPr id="6" name="Subtitle 5"/>
          <p:cNvSpPr>
            <a:spLocks noGrp="1"/>
          </p:cNvSpPr>
          <p:nvPr>
            <p:ph type="subTitle" idx="1"/>
          </p:nvPr>
        </p:nvSpPr>
        <p:spPr/>
        <p:txBody>
          <a:bodyPr/>
          <a:lstStyle/>
          <a:p>
            <a:r>
              <a:rPr lang="en-US" dirty="0" smtClean="0"/>
              <a:t>Dr. </a:t>
            </a:r>
            <a:r>
              <a:rPr lang="en-US" dirty="0" err="1" smtClean="0"/>
              <a:t>Ritu</a:t>
            </a:r>
            <a:r>
              <a:rPr lang="en-US" dirty="0" smtClean="0"/>
              <a:t> Arora</a:t>
            </a:r>
            <a:endParaRPr lang="en-US" dirty="0"/>
          </a:p>
        </p:txBody>
      </p:sp>
      <p:sp>
        <p:nvSpPr>
          <p:cNvPr id="7" name="Text Placeholder 6"/>
          <p:cNvSpPr>
            <a:spLocks noGrp="1"/>
          </p:cNvSpPr>
          <p:nvPr>
            <p:ph type="body" sz="quarter" idx="14"/>
          </p:nvPr>
        </p:nvSpPr>
        <p:spPr/>
        <p:txBody>
          <a:bodyPr/>
          <a:lstStyle/>
          <a:p>
            <a:r>
              <a:rPr lang="en-IN" dirty="0"/>
              <a:t>Assistant Professor (Off-Campus</a:t>
            </a:r>
            <a:r>
              <a:rPr lang="en-IN" dirty="0" smtClean="0"/>
              <a:t>)</a:t>
            </a:r>
            <a:endParaRPr lang="en-IN" dirty="0"/>
          </a:p>
          <a:p>
            <a:r>
              <a:rPr lang="en-IN" dirty="0"/>
              <a:t> Department of Computer Science &amp; Information Systems</a:t>
            </a:r>
          </a:p>
          <a:p>
            <a:r>
              <a:rPr lang="en-IN" dirty="0"/>
              <a:t> BITS, </a:t>
            </a:r>
            <a:r>
              <a:rPr lang="en-IN" dirty="0" smtClean="0"/>
              <a:t>Pilani</a:t>
            </a:r>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Contribution Roles</a:t>
            </a:r>
            <a:endParaRPr lang="en-IN" dirty="0"/>
          </a:p>
        </p:txBody>
      </p:sp>
      <p:sp>
        <p:nvSpPr>
          <p:cNvPr id="3" name="Text Placeholder 2"/>
          <p:cNvSpPr>
            <a:spLocks noGrp="1"/>
          </p:cNvSpPr>
          <p:nvPr>
            <p:ph type="body" sz="quarter" idx="13"/>
          </p:nvPr>
        </p:nvSpPr>
        <p:spPr>
          <a:xfrm>
            <a:off x="838200" y="1371600"/>
            <a:ext cx="10160000" cy="4800599"/>
          </a:xfrm>
        </p:spPr>
        <p:txBody>
          <a:bodyPr>
            <a:noAutofit/>
          </a:bodyPr>
          <a:lstStyle/>
          <a:p>
            <a:pPr>
              <a:lnSpc>
                <a:spcPct val="150000"/>
              </a:lnSpc>
            </a:pPr>
            <a:r>
              <a:rPr lang="en-IN" dirty="0"/>
              <a:t>There are a number of roles that exist in any open source project.</a:t>
            </a:r>
          </a:p>
          <a:p>
            <a:pPr>
              <a:lnSpc>
                <a:spcPct val="150000"/>
              </a:lnSpc>
            </a:pPr>
            <a:r>
              <a:rPr lang="en-IN" dirty="0"/>
              <a:t>Depending on your interest, you may choose to contribute as any one or many of </a:t>
            </a:r>
            <a:r>
              <a:rPr lang="en-IN" dirty="0" smtClean="0"/>
              <a:t>them</a:t>
            </a:r>
            <a:r>
              <a:rPr lang="en-IN" dirty="0"/>
              <a:t>.</a:t>
            </a:r>
            <a:endParaRPr lang="en-IN" dirty="0" smtClean="0"/>
          </a:p>
          <a:p>
            <a:pPr>
              <a:lnSpc>
                <a:spcPct val="150000"/>
              </a:lnSpc>
            </a:pPr>
            <a:r>
              <a:rPr lang="en-IN" dirty="0" smtClean="0">
                <a:solidFill>
                  <a:srgbClr val="C00000"/>
                </a:solidFill>
              </a:rPr>
              <a:t>Project </a:t>
            </a:r>
            <a:r>
              <a:rPr lang="en-IN" dirty="0">
                <a:solidFill>
                  <a:srgbClr val="C00000"/>
                </a:solidFill>
              </a:rPr>
              <a:t>Leader / Main developer: </a:t>
            </a:r>
            <a:r>
              <a:rPr lang="en-IN" dirty="0"/>
              <a:t>A leader acts like the CEO of the company and is responsible for all major decisions. Smaller projects may have several developers in the lead role, similar to board of directors in an </a:t>
            </a:r>
            <a:r>
              <a:rPr lang="en-IN" dirty="0" smtClean="0"/>
              <a:t>organization.</a:t>
            </a:r>
          </a:p>
          <a:p>
            <a:pPr lvl="1">
              <a:lnSpc>
                <a:spcPct val="150000"/>
              </a:lnSpc>
            </a:pPr>
            <a:r>
              <a:rPr lang="en-IN" dirty="0" smtClean="0"/>
              <a:t>You </a:t>
            </a:r>
            <a:r>
              <a:rPr lang="en-IN" dirty="0"/>
              <a:t>may acquire the role of a project leader, when you start your own project or open-source an existing project seeking contributions</a:t>
            </a:r>
            <a:r>
              <a:rPr lang="en-IN" dirty="0" smtClean="0"/>
              <a:t>.</a:t>
            </a:r>
          </a:p>
          <a:p>
            <a:pPr>
              <a:lnSpc>
                <a:spcPct val="150000"/>
              </a:lnSpc>
            </a:pPr>
            <a:r>
              <a:rPr lang="en-IN" dirty="0" smtClean="0">
                <a:solidFill>
                  <a:srgbClr val="C00000"/>
                </a:solidFill>
              </a:rPr>
              <a:t>Programmer</a:t>
            </a:r>
            <a:r>
              <a:rPr lang="en-IN" dirty="0">
                <a:solidFill>
                  <a:srgbClr val="C00000"/>
                </a:solidFill>
              </a:rPr>
              <a:t>: </a:t>
            </a:r>
            <a:r>
              <a:rPr lang="en-IN" dirty="0"/>
              <a:t>The total percentage of programmers in any project is a very small portion of the total contributors. Programmers are mainly responsible for implementing features and fixing bugs.</a:t>
            </a:r>
          </a:p>
          <a:p>
            <a:pPr marL="0" indent="0" algn="r">
              <a:lnSpc>
                <a:spcPct val="150000"/>
              </a:lnSpc>
              <a:buNone/>
            </a:pPr>
            <a:endParaRPr lang="en-IN" dirty="0"/>
          </a:p>
        </p:txBody>
      </p:sp>
    </p:spTree>
    <p:extLst>
      <p:ext uri="{BB962C8B-B14F-4D97-AF65-F5344CB8AC3E}">
        <p14:creationId xmlns:p14="http://schemas.microsoft.com/office/powerpoint/2010/main" val="29875421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Contribution Roles</a:t>
            </a:r>
            <a:endParaRPr lang="en-IN" dirty="0"/>
          </a:p>
        </p:txBody>
      </p:sp>
      <p:sp>
        <p:nvSpPr>
          <p:cNvPr id="3" name="Text Placeholder 2"/>
          <p:cNvSpPr>
            <a:spLocks noGrp="1"/>
          </p:cNvSpPr>
          <p:nvPr>
            <p:ph type="body" sz="quarter" idx="13"/>
          </p:nvPr>
        </p:nvSpPr>
        <p:spPr>
          <a:xfrm>
            <a:off x="838200" y="1371600"/>
            <a:ext cx="10160000" cy="4800599"/>
          </a:xfrm>
        </p:spPr>
        <p:txBody>
          <a:bodyPr>
            <a:noAutofit/>
          </a:bodyPr>
          <a:lstStyle/>
          <a:p>
            <a:pPr marL="261938" lvl="1" indent="-261938">
              <a:lnSpc>
                <a:spcPct val="150000"/>
              </a:lnSpc>
              <a:buClr>
                <a:srgbClr val="101141"/>
              </a:buClr>
            </a:pPr>
            <a:r>
              <a:rPr lang="en-IN" sz="1800" dirty="0">
                <a:solidFill>
                  <a:srgbClr val="C00000"/>
                </a:solidFill>
              </a:rPr>
              <a:t>Designer: </a:t>
            </a:r>
            <a:r>
              <a:rPr lang="en-IN" sz="1800" dirty="0"/>
              <a:t>UI/UX designers, or web designers or artwork designers.</a:t>
            </a:r>
          </a:p>
          <a:p>
            <a:pPr>
              <a:lnSpc>
                <a:spcPct val="150000"/>
              </a:lnSpc>
            </a:pPr>
            <a:r>
              <a:rPr lang="en-IN" dirty="0" smtClean="0">
                <a:solidFill>
                  <a:srgbClr val="C00000"/>
                </a:solidFill>
              </a:rPr>
              <a:t>Documentation </a:t>
            </a:r>
            <a:r>
              <a:rPr lang="en-IN" dirty="0">
                <a:solidFill>
                  <a:srgbClr val="C00000"/>
                </a:solidFill>
              </a:rPr>
              <a:t>Writer: </a:t>
            </a:r>
            <a:r>
              <a:rPr lang="en-IN" dirty="0"/>
              <a:t>Project documentation has gained importance since, for the not so skilled end-users, installing and using open source software is difficult. Detailed documentation helps novice users as well as beginner contributors in understanding the project scope and code.</a:t>
            </a:r>
          </a:p>
          <a:p>
            <a:pPr>
              <a:lnSpc>
                <a:spcPct val="150000"/>
              </a:lnSpc>
            </a:pPr>
            <a:r>
              <a:rPr lang="en-IN" dirty="0" smtClean="0">
                <a:solidFill>
                  <a:srgbClr val="C00000"/>
                </a:solidFill>
              </a:rPr>
              <a:t>Translator</a:t>
            </a:r>
            <a:r>
              <a:rPr lang="en-IN" dirty="0">
                <a:solidFill>
                  <a:srgbClr val="C00000"/>
                </a:solidFill>
              </a:rPr>
              <a:t>: </a:t>
            </a:r>
            <a:r>
              <a:rPr lang="en-IN" dirty="0"/>
              <a:t>A large number of open source projects welcome contributors who are willing to translate the project manuals in their native language.</a:t>
            </a:r>
          </a:p>
          <a:p>
            <a:pPr>
              <a:lnSpc>
                <a:spcPct val="150000"/>
              </a:lnSpc>
            </a:pPr>
            <a:r>
              <a:rPr lang="en-IN" dirty="0" smtClean="0">
                <a:solidFill>
                  <a:srgbClr val="C00000"/>
                </a:solidFill>
              </a:rPr>
              <a:t>Active </a:t>
            </a:r>
            <a:r>
              <a:rPr lang="en-IN" dirty="0">
                <a:solidFill>
                  <a:srgbClr val="C00000"/>
                </a:solidFill>
              </a:rPr>
              <a:t>user: </a:t>
            </a:r>
            <a:r>
              <a:rPr lang="en-IN" dirty="0"/>
              <a:t>They form the base of the pyramid; use the software; provide feedback and customize the product.</a:t>
            </a:r>
          </a:p>
        </p:txBody>
      </p:sp>
    </p:spTree>
    <p:extLst>
      <p:ext uri="{BB962C8B-B14F-4D97-AF65-F5344CB8AC3E}">
        <p14:creationId xmlns:p14="http://schemas.microsoft.com/office/powerpoint/2010/main" val="9271428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Can I contribute something other than code to </a:t>
            </a:r>
            <a:r>
              <a:rPr lang="en-IN" dirty="0" smtClean="0"/>
              <a:t/>
            </a:r>
            <a:br>
              <a:rPr lang="en-IN" dirty="0" smtClean="0"/>
            </a:br>
            <a:r>
              <a:rPr lang="en-IN" dirty="0" smtClean="0"/>
              <a:t>Open </a:t>
            </a:r>
            <a:r>
              <a:rPr lang="en-IN" dirty="0"/>
              <a:t>Source Software Projects</a:t>
            </a:r>
            <a:r>
              <a:rPr lang="en-IN" dirty="0" smtClean="0"/>
              <a:t>??</a:t>
            </a:r>
            <a:endParaRPr lang="en-IN" dirty="0"/>
          </a:p>
        </p:txBody>
      </p:sp>
      <p:sp>
        <p:nvSpPr>
          <p:cNvPr id="3" name="Text Placeholder 2"/>
          <p:cNvSpPr>
            <a:spLocks noGrp="1"/>
          </p:cNvSpPr>
          <p:nvPr>
            <p:ph type="body" sz="quarter" idx="13"/>
          </p:nvPr>
        </p:nvSpPr>
        <p:spPr>
          <a:xfrm>
            <a:off x="838200" y="1447800"/>
            <a:ext cx="10160000" cy="4724399"/>
          </a:xfrm>
        </p:spPr>
        <p:txBody>
          <a:bodyPr>
            <a:normAutofit/>
          </a:bodyPr>
          <a:lstStyle/>
          <a:p>
            <a:pPr>
              <a:lnSpc>
                <a:spcPct val="150000"/>
              </a:lnSpc>
            </a:pPr>
            <a:r>
              <a:rPr lang="en-IN" dirty="0"/>
              <a:t>Create, edit or translate the documentation of an existing Open Source project</a:t>
            </a:r>
          </a:p>
          <a:p>
            <a:pPr lvl="1">
              <a:lnSpc>
                <a:spcPct val="150000"/>
              </a:lnSpc>
            </a:pPr>
            <a:r>
              <a:rPr lang="en-IN" dirty="0"/>
              <a:t>Contribute tutorial on how to use the project</a:t>
            </a:r>
          </a:p>
          <a:p>
            <a:pPr lvl="1">
              <a:lnSpc>
                <a:spcPct val="150000"/>
              </a:lnSpc>
            </a:pPr>
            <a:r>
              <a:rPr lang="en-IN" dirty="0"/>
              <a:t>Create </a:t>
            </a:r>
            <a:r>
              <a:rPr lang="en-IN" dirty="0" smtClean="0"/>
              <a:t>newsletter</a:t>
            </a:r>
          </a:p>
          <a:p>
            <a:pPr lvl="1">
              <a:lnSpc>
                <a:spcPct val="150000"/>
              </a:lnSpc>
            </a:pPr>
            <a:endParaRPr lang="en-IN" sz="1050" dirty="0"/>
          </a:p>
          <a:p>
            <a:pPr>
              <a:lnSpc>
                <a:spcPct val="150000"/>
              </a:lnSpc>
            </a:pPr>
            <a:r>
              <a:rPr lang="en-IN" dirty="0" smtClean="0"/>
              <a:t>Plan </a:t>
            </a:r>
            <a:r>
              <a:rPr lang="en-IN" dirty="0"/>
              <a:t>events</a:t>
            </a:r>
          </a:p>
          <a:p>
            <a:pPr lvl="1">
              <a:lnSpc>
                <a:spcPct val="150000"/>
              </a:lnSpc>
            </a:pPr>
            <a:r>
              <a:rPr lang="en-IN" dirty="0"/>
              <a:t>Help in organizing workshops, meetups, </a:t>
            </a:r>
            <a:r>
              <a:rPr lang="en-IN" dirty="0" smtClean="0"/>
              <a:t>conferences</a:t>
            </a:r>
          </a:p>
          <a:p>
            <a:pPr lvl="1">
              <a:lnSpc>
                <a:spcPct val="150000"/>
              </a:lnSpc>
            </a:pPr>
            <a:endParaRPr lang="en-IN" sz="1050" dirty="0"/>
          </a:p>
          <a:p>
            <a:pPr>
              <a:lnSpc>
                <a:spcPct val="150000"/>
              </a:lnSpc>
            </a:pPr>
            <a:r>
              <a:rPr lang="en-IN" dirty="0" smtClean="0"/>
              <a:t>Refine or contribute </a:t>
            </a:r>
            <a:r>
              <a:rPr lang="en-IN" dirty="0"/>
              <a:t>designs</a:t>
            </a:r>
          </a:p>
          <a:p>
            <a:pPr lvl="1">
              <a:lnSpc>
                <a:spcPct val="150000"/>
              </a:lnSpc>
            </a:pPr>
            <a:r>
              <a:rPr lang="en-IN" dirty="0" smtClean="0"/>
              <a:t>Refine </a:t>
            </a:r>
            <a:r>
              <a:rPr lang="en-IN" dirty="0"/>
              <a:t>project navigation/menus</a:t>
            </a:r>
          </a:p>
          <a:p>
            <a:pPr lvl="1">
              <a:lnSpc>
                <a:spcPct val="150000"/>
              </a:lnSpc>
            </a:pPr>
            <a:r>
              <a:rPr lang="en-IN" dirty="0"/>
              <a:t>Create a style guide for visual layout</a:t>
            </a:r>
          </a:p>
          <a:p>
            <a:endParaRPr lang="en-IN" dirty="0"/>
          </a:p>
        </p:txBody>
      </p:sp>
    </p:spTree>
    <p:extLst>
      <p:ext uri="{BB962C8B-B14F-4D97-AF65-F5344CB8AC3E}">
        <p14:creationId xmlns:p14="http://schemas.microsoft.com/office/powerpoint/2010/main" val="3827273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Can I contribute something other than code to </a:t>
            </a:r>
            <a:r>
              <a:rPr lang="en-IN" dirty="0" smtClean="0"/>
              <a:t/>
            </a:r>
            <a:br>
              <a:rPr lang="en-IN" dirty="0" smtClean="0"/>
            </a:br>
            <a:r>
              <a:rPr lang="en-IN" dirty="0" smtClean="0"/>
              <a:t>Open </a:t>
            </a:r>
            <a:r>
              <a:rPr lang="en-IN" dirty="0"/>
              <a:t>Source Software Projects</a:t>
            </a:r>
            <a:r>
              <a:rPr lang="en-IN" dirty="0" smtClean="0"/>
              <a:t>??</a:t>
            </a:r>
            <a:endParaRPr lang="en-IN" dirty="0"/>
          </a:p>
        </p:txBody>
      </p:sp>
      <p:sp>
        <p:nvSpPr>
          <p:cNvPr id="3" name="Text Placeholder 2"/>
          <p:cNvSpPr>
            <a:spLocks noGrp="1"/>
          </p:cNvSpPr>
          <p:nvPr>
            <p:ph type="body" sz="quarter" idx="13"/>
          </p:nvPr>
        </p:nvSpPr>
        <p:spPr>
          <a:xfrm>
            <a:off x="838200" y="1371600"/>
            <a:ext cx="10160000" cy="4190999"/>
          </a:xfrm>
        </p:spPr>
        <p:txBody>
          <a:bodyPr>
            <a:normAutofit/>
          </a:bodyPr>
          <a:lstStyle/>
          <a:p>
            <a:pPr>
              <a:lnSpc>
                <a:spcPct val="150000"/>
              </a:lnSpc>
            </a:pPr>
            <a:r>
              <a:rPr lang="en-IN" dirty="0"/>
              <a:t>Contribute in organizing project </a:t>
            </a:r>
          </a:p>
          <a:p>
            <a:pPr lvl="1">
              <a:lnSpc>
                <a:spcPct val="150000"/>
              </a:lnSpc>
            </a:pPr>
            <a:r>
              <a:rPr lang="en-IN" dirty="0"/>
              <a:t>Restructure project layout</a:t>
            </a:r>
          </a:p>
          <a:p>
            <a:pPr lvl="1">
              <a:lnSpc>
                <a:spcPct val="150000"/>
              </a:lnSpc>
            </a:pPr>
            <a:r>
              <a:rPr lang="en-IN" dirty="0" smtClean="0"/>
              <a:t>Link </a:t>
            </a:r>
            <a:r>
              <a:rPr lang="en-IN" dirty="0"/>
              <a:t>duplicate issues, suggest new issue labels</a:t>
            </a:r>
          </a:p>
          <a:p>
            <a:pPr lvl="1">
              <a:lnSpc>
                <a:spcPct val="150000"/>
              </a:lnSpc>
            </a:pPr>
            <a:r>
              <a:rPr lang="en-IN" dirty="0"/>
              <a:t>Track issues and help in closing the completed </a:t>
            </a:r>
            <a:r>
              <a:rPr lang="en-IN" dirty="0" smtClean="0"/>
              <a:t>ones</a:t>
            </a:r>
          </a:p>
          <a:p>
            <a:pPr lvl="1">
              <a:lnSpc>
                <a:spcPct val="150000"/>
              </a:lnSpc>
            </a:pPr>
            <a:endParaRPr lang="en-IN" sz="1100" dirty="0"/>
          </a:p>
          <a:p>
            <a:pPr>
              <a:lnSpc>
                <a:spcPct val="150000"/>
              </a:lnSpc>
            </a:pPr>
            <a:r>
              <a:rPr lang="en-IN" dirty="0" smtClean="0"/>
              <a:t>Contribute </a:t>
            </a:r>
            <a:r>
              <a:rPr lang="en-IN" dirty="0"/>
              <a:t>to the forums</a:t>
            </a:r>
          </a:p>
          <a:p>
            <a:pPr lvl="1">
              <a:lnSpc>
                <a:spcPct val="150000"/>
              </a:lnSpc>
            </a:pPr>
            <a:r>
              <a:rPr lang="en-IN" dirty="0"/>
              <a:t>Answer questions about the project</a:t>
            </a:r>
          </a:p>
          <a:p>
            <a:pPr lvl="1">
              <a:lnSpc>
                <a:spcPct val="150000"/>
              </a:lnSpc>
            </a:pPr>
            <a:r>
              <a:rPr lang="en-IN" dirty="0"/>
              <a:t>Help moderate the discussion boards or conversation channels</a:t>
            </a:r>
          </a:p>
        </p:txBody>
      </p:sp>
    </p:spTree>
    <p:extLst>
      <p:ext uri="{BB962C8B-B14F-4D97-AF65-F5344CB8AC3E}">
        <p14:creationId xmlns:p14="http://schemas.microsoft.com/office/powerpoint/2010/main" val="17833802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029200"/>
            <a:ext cx="10515600" cy="1500187"/>
          </a:xfrm>
        </p:spPr>
        <p:txBody>
          <a:bodyPr/>
          <a:lstStyle/>
          <a:p>
            <a:r>
              <a:rPr lang="en-US" dirty="0" smtClean="0"/>
              <a:t>In our next session:</a:t>
            </a:r>
          </a:p>
          <a:p>
            <a:r>
              <a:rPr lang="en-IN" dirty="0" smtClean="0"/>
              <a:t>Contributing to OSS Projects – </a:t>
            </a:r>
          </a:p>
          <a:p>
            <a:pPr lvl="0"/>
            <a:r>
              <a:rPr lang="en-IN" dirty="0" smtClean="0"/>
              <a:t>Familiarizing </a:t>
            </a:r>
            <a:r>
              <a:rPr lang="en-IN" dirty="0"/>
              <a:t>yourself with the </a:t>
            </a:r>
            <a:r>
              <a:rPr lang="en-IN" dirty="0" smtClean="0"/>
              <a:t>Open Source Software </a:t>
            </a:r>
            <a:r>
              <a:rPr lang="en-IN" dirty="0"/>
              <a:t>ecosystem</a:t>
            </a:r>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4452</TotalTime>
  <Words>388</Words>
  <Application>Microsoft Office PowerPoint</Application>
  <PresentationFormat>Widescreen</PresentationFormat>
  <Paragraphs>41</Paragraphs>
  <Slides>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Calibri Light</vt:lpstr>
      <vt:lpstr>Helvetica</vt:lpstr>
      <vt:lpstr>Helvetica Light</vt:lpstr>
      <vt:lpstr>Office Theme</vt:lpstr>
      <vt:lpstr>Contributing to OSS Projects -  Contribution Models and Roles</vt:lpstr>
      <vt:lpstr>Contribution Roles</vt:lpstr>
      <vt:lpstr>Contribution Roles</vt:lpstr>
      <vt:lpstr>Can I contribute something other than code to  Open Source Software Projects??</vt:lpstr>
      <vt:lpstr>Can I contribute something other than code to  Open Source Software Projects??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Hewlett-Packard Company</cp:lastModifiedBy>
  <cp:revision>377</cp:revision>
  <dcterms:created xsi:type="dcterms:W3CDTF">2018-10-16T06:13:57Z</dcterms:created>
  <dcterms:modified xsi:type="dcterms:W3CDTF">2022-01-18T05:45:17Z</dcterms:modified>
</cp:coreProperties>
</file>

<file path=docProps/thumbnail.jpeg>
</file>